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4"/>
  </p:notesMasterIdLst>
  <p:sldIdLst>
    <p:sldId id="256" r:id="rId2"/>
    <p:sldId id="475" r:id="rId3"/>
    <p:sldId id="476" r:id="rId4"/>
    <p:sldId id="477" r:id="rId5"/>
    <p:sldId id="478" r:id="rId6"/>
    <p:sldId id="479" r:id="rId7"/>
    <p:sldId id="480" r:id="rId8"/>
    <p:sldId id="482" r:id="rId9"/>
    <p:sldId id="483" r:id="rId10"/>
    <p:sldId id="484" r:id="rId11"/>
    <p:sldId id="481" r:id="rId12"/>
    <p:sldId id="485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CF52E7F-5BC6-4BF9-8414-39DCAD26323A}">
          <p14:sldIdLst>
            <p14:sldId id="256"/>
            <p14:sldId id="475"/>
            <p14:sldId id="476"/>
            <p14:sldId id="477"/>
            <p14:sldId id="478"/>
            <p14:sldId id="479"/>
            <p14:sldId id="480"/>
            <p14:sldId id="482"/>
            <p14:sldId id="483"/>
            <p14:sldId id="484"/>
            <p14:sldId id="481"/>
            <p14:sldId id="4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kahiro Yabe" initials="T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86" autoAdjust="0"/>
    <p:restoredTop sz="77739" autoAdjust="0"/>
  </p:normalViewPr>
  <p:slideViewPr>
    <p:cSldViewPr snapToGrid="0">
      <p:cViewPr varScale="1">
        <p:scale>
          <a:sx n="104" d="100"/>
          <a:sy n="104" d="100"/>
        </p:scale>
        <p:origin x="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2A02E8-D6B6-4F9B-BFB8-F34B1299A291}" type="datetimeFigureOut">
              <a:rPr kumimoji="1" lang="ja-JP" altLang="en-US" smtClean="0"/>
              <a:t>2021/1/23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280E2B-7F17-4C33-9537-A33E6D2EAE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80E2B-7F17-4C33-9537-A33E6D2EAE4D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80E2B-7F17-4C33-9537-A33E6D2EAE4D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6561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80E2B-7F17-4C33-9537-A33E6D2EAE4D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9013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example comes from https://reactjs.org/docs/lifting-state-up.html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80E2B-7F17-4C33-9537-A33E6D2EAE4D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4903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80E2B-7F17-4C33-9537-A33E6D2EAE4D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8772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133599"/>
          </a:xfrm>
        </p:spPr>
        <p:txBody>
          <a:bodyPr anchor="b">
            <a:normAutofit/>
          </a:bodyPr>
          <a:lstStyle>
            <a:lvl1pPr algn="ctr">
              <a:defRPr sz="4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 dirty="0"/>
              <a:t>Name </a:t>
            </a:r>
          </a:p>
          <a:p>
            <a:r>
              <a:rPr kumimoji="1" lang="en-US" altLang="ja-JP" dirty="0"/>
              <a:t>Date @ where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2CDAF-0105-4438-AD30-9707903AAF7D}" type="datetime1">
              <a:rPr kumimoji="1" lang="ja-JP" altLang="en-US" smtClean="0"/>
              <a:t>2021/1/23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AB26-786A-422A-9D7A-C9AD6B7940A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矩形 4"/>
          <p:cNvSpPr/>
          <p:nvPr userDrawn="1"/>
        </p:nvSpPr>
        <p:spPr>
          <a:xfrm>
            <a:off x="0" y="0"/>
            <a:ext cx="12192000" cy="15138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1" name="Picture 2" descr="PU_signature_KOG.png (1093×344)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19" y="5637255"/>
            <a:ext cx="1974719" cy="62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2"/>
          <p:cNvSpPr/>
          <p:nvPr userDrawn="1"/>
        </p:nvSpPr>
        <p:spPr>
          <a:xfrm>
            <a:off x="0" y="6598230"/>
            <a:ext cx="12192000" cy="2597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 13"/>
          <p:cNvSpPr/>
          <p:nvPr userDrawn="1"/>
        </p:nvSpPr>
        <p:spPr>
          <a:xfrm>
            <a:off x="0" y="6364637"/>
            <a:ext cx="12192000" cy="233593"/>
          </a:xfrm>
          <a:prstGeom prst="rect">
            <a:avLst/>
          </a:prstGeom>
          <a:solidFill>
            <a:srgbClr val="D3A43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0" y="158749"/>
            <a:ext cx="12192000" cy="703839"/>
          </a:xfrm>
          <a:prstGeom prst="rect">
            <a:avLst/>
          </a:prstGeom>
          <a:solidFill>
            <a:srgbClr val="D3A43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D47E2-F531-4F96-8E56-C0A665F177BC}" type="datetime1">
              <a:rPr kumimoji="1" lang="ja-JP" altLang="en-US" smtClean="0"/>
              <a:t>2021/1/23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AB26-786A-422A-9D7A-C9AD6B7940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9F614-CFCD-44C2-B8A7-05517CBD0630}" type="datetime1">
              <a:rPr kumimoji="1" lang="ja-JP" altLang="en-US" smtClean="0"/>
              <a:t>2021/1/23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AB26-786A-422A-9D7A-C9AD6B7940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712384"/>
          </a:xfrm>
        </p:spPr>
        <p:txBody>
          <a:bodyPr>
            <a:normAutofit/>
          </a:bodyPr>
          <a:lstStyle>
            <a:lvl1pPr>
              <a:defRPr sz="3600" b="1">
                <a:latin typeface="+mn-ea"/>
                <a:ea typeface="+mn-ea"/>
                <a:cs typeface="Arial" panose="020B0604020202020204" pitchFamily="34" charset="0"/>
              </a:defRPr>
            </a:lvl1pPr>
          </a:lstStyle>
          <a:p>
            <a:r>
              <a:rPr kumimoji="1" lang="en-US" altLang="ja-JP" dirty="0"/>
              <a:t>heading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838200" y="1265333"/>
            <a:ext cx="10515600" cy="5407316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kumimoji="1" lang="en-US" altLang="ja-JP" dirty="0"/>
              <a:t>First line</a:t>
            </a:r>
            <a:endParaRPr kumimoji="1" lang="ja-JP" altLang="en-US" dirty="0"/>
          </a:p>
          <a:p>
            <a:pPr lvl="1"/>
            <a:r>
              <a:rPr kumimoji="1" lang="en-US" altLang="ja-JP" dirty="0"/>
              <a:t>Second line</a:t>
            </a:r>
            <a:endParaRPr kumimoji="1" lang="ja-JP" altLang="en-US" dirty="0"/>
          </a:p>
          <a:p>
            <a:pPr lvl="2"/>
            <a:r>
              <a:rPr kumimoji="1" lang="en-US" altLang="ja-JP" dirty="0"/>
              <a:t>Third line</a:t>
            </a:r>
            <a:endParaRPr kumimoji="1" lang="ja-JP" altLang="en-US" dirty="0"/>
          </a:p>
        </p:txBody>
      </p:sp>
      <p:sp>
        <p:nvSpPr>
          <p:cNvPr id="7" name="矩形 13"/>
          <p:cNvSpPr/>
          <p:nvPr userDrawn="1"/>
        </p:nvSpPr>
        <p:spPr>
          <a:xfrm rot="16200000">
            <a:off x="355374" y="622412"/>
            <a:ext cx="654471" cy="139897"/>
          </a:xfrm>
          <a:prstGeom prst="rect">
            <a:avLst/>
          </a:prstGeom>
          <a:solidFill>
            <a:srgbClr val="D3A43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9233686" y="6380626"/>
            <a:ext cx="2743200" cy="365125"/>
          </a:xfrm>
        </p:spPr>
        <p:txBody>
          <a:bodyPr/>
          <a:lstStyle>
            <a:lvl1pPr>
              <a:defRPr sz="2000" b="1">
                <a:solidFill>
                  <a:schemeClr val="tx1"/>
                </a:solidFill>
              </a:defRPr>
            </a:lvl1pPr>
          </a:lstStyle>
          <a:p>
            <a:fld id="{9E4EAB26-786A-422A-9D7A-C9AD6B7940AE}" type="slidenum">
              <a:rPr lang="ja-JP" altLang="en-US" smtClean="0"/>
              <a:t>‹#›</a:t>
            </a:fld>
            <a:endParaRPr lang="ja-JP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Edit Master text styles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1C2DA-C2CC-4ED3-901F-41B5003373DF}" type="datetime1">
              <a:rPr kumimoji="1" lang="ja-JP" altLang="en-US" smtClean="0"/>
              <a:t>2021/1/23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8" name="矩形 4"/>
          <p:cNvSpPr/>
          <p:nvPr userDrawn="1"/>
        </p:nvSpPr>
        <p:spPr>
          <a:xfrm>
            <a:off x="0" y="0"/>
            <a:ext cx="12192000" cy="15138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矩形 12"/>
          <p:cNvSpPr/>
          <p:nvPr userDrawn="1"/>
        </p:nvSpPr>
        <p:spPr>
          <a:xfrm>
            <a:off x="0" y="6598230"/>
            <a:ext cx="12192000" cy="2597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矩形 13"/>
          <p:cNvSpPr/>
          <p:nvPr userDrawn="1"/>
        </p:nvSpPr>
        <p:spPr>
          <a:xfrm>
            <a:off x="0" y="6364637"/>
            <a:ext cx="12192000" cy="233593"/>
          </a:xfrm>
          <a:prstGeom prst="rect">
            <a:avLst/>
          </a:prstGeom>
          <a:solidFill>
            <a:srgbClr val="D3A43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 13"/>
          <p:cNvSpPr/>
          <p:nvPr userDrawn="1"/>
        </p:nvSpPr>
        <p:spPr>
          <a:xfrm>
            <a:off x="0" y="158749"/>
            <a:ext cx="12192000" cy="703839"/>
          </a:xfrm>
          <a:prstGeom prst="rect">
            <a:avLst/>
          </a:prstGeom>
          <a:solidFill>
            <a:srgbClr val="D3A43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4" name="Picture 2" descr="PU_signature_KOG.png (1093×344)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19" y="5637255"/>
            <a:ext cx="1974719" cy="62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528CA-7866-41FF-8E49-AE3896BB8FE7}" type="datetime1">
              <a:rPr kumimoji="1" lang="ja-JP" altLang="en-US" smtClean="0"/>
              <a:t>2021/1/23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AB26-786A-422A-9D7A-C9AD6B7940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Edit Master text styles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Edit Master text styles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03F5-AB66-48A3-9450-F017A5C7798B}" type="datetime1">
              <a:rPr kumimoji="1" lang="ja-JP" altLang="en-US" smtClean="0"/>
              <a:t>2021/1/23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AB26-786A-422A-9D7A-C9AD6B7940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124AC-C4FE-49DC-8127-B9A2FFCA913A}" type="datetime1">
              <a:rPr kumimoji="1" lang="ja-JP" altLang="en-US" smtClean="0"/>
              <a:t>2021/1/23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AB26-786A-422A-9D7A-C9AD6B7940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8624D-91AC-4057-945D-8DF17F0519DD}" type="datetime1">
              <a:rPr kumimoji="1" lang="ja-JP" altLang="en-US" smtClean="0"/>
              <a:t>2021/1/23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AB26-786A-422A-9D7A-C9AD6B7940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Edit Master text styles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FA89C-5009-4B42-A63C-B4AC18CF621E}" type="datetime1">
              <a:rPr kumimoji="1" lang="ja-JP" altLang="en-US" smtClean="0"/>
              <a:t>2021/1/23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AB26-786A-422A-9D7A-C9AD6B7940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Edit Master text styles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5A15D-EF5C-488C-B735-310AE5F7E865}" type="datetime1">
              <a:rPr kumimoji="1" lang="ja-JP" altLang="en-US" smtClean="0"/>
              <a:t>2021/1/23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AB26-786A-422A-9D7A-C9AD6B7940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69E5B5-4642-4DC4-B0FC-001040F45E1E}" type="datetime1">
              <a:rPr kumimoji="1" lang="ja-JP" altLang="en-US" smtClean="0"/>
              <a:t>2021/1/23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EAB26-786A-422A-9D7A-C9AD6B7940A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ck.gl/exampl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ck.gl/docs/api-reference/layers/arc-layer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ck.gl/docs/api-reference/layers/geojson-layer" TargetMode="External"/><Relationship Id="rId4" Type="http://schemas.openxmlformats.org/officeDocument/2006/relationships/hyperlink" Target="https://deck.gl/docs/api-reference/layers/scatterplot-laye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hyperlink" Target="https://observablehq.com/@d3/disjoint-force-directed-graph" TargetMode="External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jetbrains.com/webstorm/" TargetMode="External"/><Relationship Id="rId4" Type="http://schemas.openxmlformats.org/officeDocument/2006/relationships/hyperlink" Target="https://nodejs.org/e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3322" y="1527665"/>
            <a:ext cx="9325356" cy="1764175"/>
          </a:xfrm>
        </p:spPr>
        <p:txBody>
          <a:bodyPr>
            <a:normAutofit/>
          </a:bodyPr>
          <a:lstStyle/>
          <a:p>
            <a:r>
              <a:rPr lang="en-US" b="1" dirty="0"/>
              <a:t>Web-based interactive visualization</a:t>
            </a:r>
            <a:endParaRPr kumimoji="1" lang="ja-JP" altLang="en-US" sz="4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48342"/>
            <a:ext cx="9144000" cy="2660550"/>
          </a:xfrm>
        </p:spPr>
        <p:txBody>
          <a:bodyPr>
            <a:normAutofit/>
          </a:bodyPr>
          <a:lstStyle/>
          <a:p>
            <a:r>
              <a:rPr lang="en-US" altLang="en-US" dirty="0"/>
              <a:t>Zengxiang</a:t>
            </a:r>
            <a:endParaRPr kumimoji="1" lang="en-US" altLang="ja-JP" sz="900" dirty="0"/>
          </a:p>
          <a:p>
            <a:endParaRPr kumimoji="1" lang="en-US" altLang="ja-JP" sz="900" dirty="0"/>
          </a:p>
          <a:p>
            <a:r>
              <a:rPr lang="en-US" altLang="en-US" sz="2000" dirty="0"/>
              <a:t>Jan</a:t>
            </a:r>
            <a:r>
              <a:rPr lang="en-US" altLang="ja-JP" sz="2000" dirty="0"/>
              <a:t> </a:t>
            </a:r>
            <a:r>
              <a:rPr lang="" altLang="ja-JP" sz="2000" dirty="0"/>
              <a:t>21</a:t>
            </a:r>
            <a:r>
              <a:rPr lang="en-US" altLang="ja-JP" sz="2000" baseline="30000" dirty="0" err="1"/>
              <a:t>th</a:t>
            </a:r>
            <a:r>
              <a:rPr lang="en-US" altLang="ja-JP" sz="2000" dirty="0"/>
              <a:t> 2021</a:t>
            </a:r>
          </a:p>
          <a:p>
            <a:r>
              <a:rPr kumimoji="1" lang="en-US" altLang="ja-JP" sz="2000" dirty="0"/>
              <a:t>@ West Lafayette, IN</a:t>
            </a:r>
            <a:endParaRPr kumimoji="1" lang="ja-JP" altLang="en-US" sz="2000" dirty="0"/>
          </a:p>
        </p:txBody>
      </p:sp>
      <p:pic>
        <p:nvPicPr>
          <p:cNvPr id="1026" name="Picture 2" descr="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3408" y="5541570"/>
            <a:ext cx="2570540" cy="77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501F6-834E-4ABB-AF01-0944AD91F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React.js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419D56-C958-4BD6-B9E9-538099E5C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AB26-786A-422A-9D7A-C9AD6B7940AE}" type="slidenum">
              <a:rPr lang="ja-JP" altLang="en-US" smtClean="0"/>
              <a:t>10</a:t>
            </a:fld>
            <a:endParaRPr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F51506-8C44-4A19-9298-C27D53A90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55" y="1863315"/>
            <a:ext cx="3526917" cy="20581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33AFE8-3B77-433D-BE24-536DF4255503}"/>
              </a:ext>
            </a:extLst>
          </p:cNvPr>
          <p:cNvSpPr txBox="1"/>
          <p:nvPr/>
        </p:nvSpPr>
        <p:spPr>
          <a:xfrm>
            <a:off x="1365504" y="1472572"/>
            <a:ext cx="223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Index.js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70F45D-02D1-494D-8E88-0FEBA286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303" y="1863315"/>
            <a:ext cx="4057457" cy="41786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1359BE-DE04-4C13-8171-99E67DFBD6CB}"/>
              </a:ext>
            </a:extLst>
          </p:cNvPr>
          <p:cNvSpPr txBox="1"/>
          <p:nvPr/>
        </p:nvSpPr>
        <p:spPr>
          <a:xfrm>
            <a:off x="5175504" y="1472572"/>
            <a:ext cx="223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Calculator.js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4DCC0F-A174-4318-9F93-D52C203BEA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7591" y="1863315"/>
            <a:ext cx="3869512" cy="38961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56955B-9BBE-467F-A938-8AE3D7D0928E}"/>
              </a:ext>
            </a:extLst>
          </p:cNvPr>
          <p:cNvSpPr txBox="1"/>
          <p:nvPr/>
        </p:nvSpPr>
        <p:spPr>
          <a:xfrm>
            <a:off x="9180292" y="1472572"/>
            <a:ext cx="223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TemperatureInput.js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9C16CF9-9957-4274-9D8B-E3B7C8236D4C}"/>
              </a:ext>
            </a:extLst>
          </p:cNvPr>
          <p:cNvCxnSpPr>
            <a:cxnSpLocks/>
            <a:stCxn id="5" idx="2"/>
            <a:endCxn id="7" idx="2"/>
          </p:cNvCxnSpPr>
          <p:nvPr/>
        </p:nvCxnSpPr>
        <p:spPr>
          <a:xfrm rot="16200000" flipH="1">
            <a:off x="2924755" y="3009676"/>
            <a:ext cx="2120536" cy="3944018"/>
          </a:xfrm>
          <a:prstGeom prst="bentConnector3">
            <a:avLst>
              <a:gd name="adj1" fmla="val 11078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CB1CBD7-E55B-4656-93FB-68C9403C7172}"/>
              </a:ext>
            </a:extLst>
          </p:cNvPr>
          <p:cNvCxnSpPr>
            <a:stCxn id="7" idx="2"/>
            <a:endCxn id="9" idx="2"/>
          </p:cNvCxnSpPr>
          <p:nvPr/>
        </p:nvCxnSpPr>
        <p:spPr>
          <a:xfrm rot="5400000" flipH="1" flipV="1">
            <a:off x="7873450" y="3843057"/>
            <a:ext cx="282477" cy="4115315"/>
          </a:xfrm>
          <a:prstGeom prst="bentConnector3">
            <a:avLst>
              <a:gd name="adj1" fmla="val -180197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E2BEF54-7DE0-417D-9EAB-7F4BA04BDA6F}"/>
              </a:ext>
            </a:extLst>
          </p:cNvPr>
          <p:cNvSpPr txBox="1"/>
          <p:nvPr/>
        </p:nvSpPr>
        <p:spPr>
          <a:xfrm>
            <a:off x="5317679" y="555652"/>
            <a:ext cx="3236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States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730C34B-E8F7-400D-9DE2-E4B1280A6BAC}"/>
              </a:ext>
            </a:extLst>
          </p:cNvPr>
          <p:cNvCxnSpPr/>
          <p:nvPr/>
        </p:nvCxnSpPr>
        <p:spPr>
          <a:xfrm>
            <a:off x="6169250" y="740318"/>
            <a:ext cx="323088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804236B-027E-4A24-8EE0-92779C1C681F}"/>
              </a:ext>
            </a:extLst>
          </p:cNvPr>
          <p:cNvSpPr/>
          <p:nvPr/>
        </p:nvSpPr>
        <p:spPr>
          <a:xfrm>
            <a:off x="9451749" y="52825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Props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States</a:t>
            </a:r>
          </a:p>
        </p:txBody>
      </p:sp>
    </p:spTree>
    <p:extLst>
      <p:ext uri="{BB962C8B-B14F-4D97-AF65-F5344CB8AC3E}">
        <p14:creationId xmlns:p14="http://schemas.microsoft.com/office/powerpoint/2010/main" val="223414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6E202-2BF9-4EA3-96BD-D55875315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Deck.gl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E92064-8315-45E5-BB49-01EEFC2E9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AB26-786A-422A-9D7A-C9AD6B7940AE}" type="slidenum">
              <a:rPr lang="ja-JP" altLang="en-US" smtClean="0"/>
              <a:t>11</a:t>
            </a:fld>
            <a:endParaRPr lang="ja-JP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ED4A8C-4435-421D-BCCD-C1B5B7073811}"/>
              </a:ext>
            </a:extLst>
          </p:cNvPr>
          <p:cNvSpPr/>
          <p:nvPr/>
        </p:nvSpPr>
        <p:spPr>
          <a:xfrm>
            <a:off x="760246" y="1325803"/>
            <a:ext cx="1121664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Deck.gl is a WebGL-powered framework for visual exploratory data analysis of large datasets powered by Uber.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https://deck.gl/examples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use Deck.gl: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Import a layer from deck.gl package.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Call the Layer using JSX.</a:t>
            </a:r>
          </a:p>
        </p:txBody>
      </p:sp>
    </p:spTree>
    <p:extLst>
      <p:ext uri="{BB962C8B-B14F-4D97-AF65-F5344CB8AC3E}">
        <p14:creationId xmlns:p14="http://schemas.microsoft.com/office/powerpoint/2010/main" val="3796552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27EB27-2F8C-451A-80B5-F48BF9B404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0" b="2826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83544E-8599-4F10-8584-B831817D8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0" dirty="0">
                <a:latin typeface="Arial" panose="020B0604020202020204" pitchFamily="34" charset="0"/>
                <a:ea typeface="+mj-ea"/>
              </a:rPr>
              <a:t>Deck.gl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9EB46-D7A4-4F56-A2F3-E8619107C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68203" y="1232300"/>
            <a:ext cx="365760" cy="365125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defRPr/>
            </a:pPr>
            <a:fld id="{9E4EAB26-786A-422A-9D7A-C9AD6B7940AE}" type="slidenum">
              <a:rPr kumimoji="0" lang="en-US" altLang="ja-JP" sz="1100" b="0">
                <a:latin typeface="Calibri" panose="020F0502020204030204"/>
              </a:rPr>
              <a:pPr algn="ctr">
                <a:lnSpc>
                  <a:spcPct val="90000"/>
                </a:lnSpc>
                <a:spcAft>
                  <a:spcPts val="600"/>
                </a:spcAft>
                <a:defRPr/>
              </a:pPr>
              <a:t>12</a:t>
            </a:fld>
            <a:endParaRPr kumimoji="0" lang="en-US" altLang="ja-JP" sz="1100" b="0">
              <a:latin typeface="Calibri" panose="020F0502020204030204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25D3E-99CE-4ECD-817D-BE25E4460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5141637" cy="2619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>
                <a:latin typeface="+mn-lt"/>
                <a:cs typeface="+mn-cs"/>
                <a:hlinkClick r:id="rId3"/>
              </a:rPr>
              <a:t>https://deck.gl/docs/api-reference/layers/arc-layer</a:t>
            </a:r>
            <a:endParaRPr lang="en-US" sz="1800" dirty="0">
              <a:latin typeface="+mn-lt"/>
              <a:cs typeface="+mn-cs"/>
            </a:endParaRPr>
          </a:p>
          <a:p>
            <a:r>
              <a:rPr lang="en-US" sz="1800" dirty="0">
                <a:latin typeface="+mn-lt"/>
                <a:cs typeface="+mn-cs"/>
                <a:hlinkClick r:id="rId4"/>
              </a:rPr>
              <a:t>https://deck.gl/docs/api-reference/layers/scatterplot-layer</a:t>
            </a:r>
            <a:endParaRPr lang="en-US" sz="1800" dirty="0">
              <a:latin typeface="+mn-lt"/>
              <a:cs typeface="+mn-cs"/>
            </a:endParaRPr>
          </a:p>
          <a:p>
            <a:r>
              <a:rPr lang="en-US" sz="1800" dirty="0">
                <a:latin typeface="+mn-lt"/>
                <a:cs typeface="+mn-cs"/>
                <a:hlinkClick r:id="rId5"/>
              </a:rPr>
              <a:t>https://deck.gl/docs/api-reference/layers/geojson-layer</a:t>
            </a:r>
            <a:endParaRPr lang="en-US" sz="1800" dirty="0">
              <a:latin typeface="+mn-lt"/>
              <a:cs typeface="+mn-cs"/>
            </a:endParaRPr>
          </a:p>
          <a:p>
            <a:endParaRPr lang="en-US" sz="18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3354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2384"/>
          </a:xfrm>
        </p:spPr>
        <p:txBody>
          <a:bodyPr/>
          <a:lstStyle/>
          <a:p>
            <a:r>
              <a:rPr lang="en-US" altLang="en-US" dirty="0"/>
              <a:t>Introduction</a:t>
            </a:r>
            <a:endParaRPr lang="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233686" y="6380626"/>
            <a:ext cx="2743200" cy="365125"/>
          </a:xfrm>
        </p:spPr>
        <p:txBody>
          <a:bodyPr/>
          <a:lstStyle/>
          <a:p>
            <a:fld id="{9E4EAB26-786A-422A-9D7A-C9AD6B7940AE}" type="slidenum">
              <a:rPr lang="ja-JP" altLang="en-US" smtClean="0"/>
              <a:t>2</a:t>
            </a:fld>
            <a:endParaRPr lang="ja-JP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155872"/>
            <a:ext cx="10515600" cy="42208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F82AAC-C483-4458-AA36-105131304754}"/>
              </a:ext>
            </a:extLst>
          </p:cNvPr>
          <p:cNvSpPr/>
          <p:nvPr/>
        </p:nvSpPr>
        <p:spPr>
          <a:xfrm>
            <a:off x="5677964" y="6338985"/>
            <a:ext cx="82174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Source: https://observablehq.com/@d3/disjoint-force-directed-graph</a:t>
            </a:r>
            <a:r>
              <a:rPr lang="en-US" sz="1400" dirty="0"/>
              <a:t> </a:t>
            </a:r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35559078-0C56-438B-B0A4-4962CBA647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77964" y="894771"/>
            <a:ext cx="5777885" cy="502418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37CE8EE-EDC1-4236-AE18-422C3DCABDCD}"/>
              </a:ext>
            </a:extLst>
          </p:cNvPr>
          <p:cNvSpPr/>
          <p:nvPr/>
        </p:nvSpPr>
        <p:spPr>
          <a:xfrm>
            <a:off x="6542183" y="5990474"/>
            <a:ext cx="4224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 example of interactive visualization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F3B2AF-3E66-48F6-91A2-64B000ABA1A1}"/>
              </a:ext>
            </a:extLst>
          </p:cNvPr>
          <p:cNvSpPr txBox="1"/>
          <p:nvPr/>
        </p:nvSpPr>
        <p:spPr>
          <a:xfrm>
            <a:off x="573024" y="1450848"/>
            <a:ext cx="500289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 (JS)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a high-level, (often) just-in-time complied programming language.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 a core technology of the WWW, JS is widely used for rendering webpages, and all major web browsers have a dedicated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 engine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execute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Together HTML and CSS, JS enables interactive web pages, so as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interactive visualizations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These slides will briefly show how to build a web-based interactive visualization by mainly using two JS packages (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React.js, Deck.js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048FF-E9C1-4BA6-89B8-41414F983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93B8B-F1AD-40AA-9481-7BCBA1333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execute JS, we need a JS engine…</a:t>
            </a:r>
          </a:p>
          <a:p>
            <a:r>
              <a:rPr lang="en-US" dirty="0"/>
              <a:t>To make life easier, we need a coding environment…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315D1-A878-484B-BD85-D4A1081D8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AB26-786A-422A-9D7A-C9AD6B7940AE}" type="slidenum">
              <a:rPr lang="ja-JP" altLang="en-US" smtClean="0"/>
              <a:t>3</a:t>
            </a:fld>
            <a:endParaRPr lang="ja-JP" altLang="en-US" dirty="0"/>
          </a:p>
        </p:txBody>
      </p:sp>
      <p:pic>
        <p:nvPicPr>
          <p:cNvPr id="1026" name="Picture 2" descr="Node.js - Wikipedia">
            <a:extLst>
              <a:ext uri="{FF2B5EF4-FFF2-40B4-BE49-F238E27FC236}">
                <a16:creationId xmlns:a16="http://schemas.microsoft.com/office/drawing/2014/main" id="{C2329515-748E-41A6-A255-D1A5D0FA4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975" y="3060192"/>
            <a:ext cx="3777371" cy="231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ebStorm: The Smartest JavaScript IDE by JetBrains">
            <a:extLst>
              <a:ext uri="{FF2B5EF4-FFF2-40B4-BE49-F238E27FC236}">
                <a16:creationId xmlns:a16="http://schemas.microsoft.com/office/drawing/2014/main" id="{3EDC20A2-882D-4FF7-8DF4-97DECFAF7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921" y="2453227"/>
            <a:ext cx="5023104" cy="313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F91A39-62E3-418C-9425-134B5F4141B2}"/>
              </a:ext>
            </a:extLst>
          </p:cNvPr>
          <p:cNvSpPr/>
          <p:nvPr/>
        </p:nvSpPr>
        <p:spPr>
          <a:xfrm>
            <a:off x="1442703" y="5592667"/>
            <a:ext cx="2686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https://nodejs.org/en/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878273-F24B-4631-A92C-2FBD35F7D996}"/>
              </a:ext>
            </a:extLst>
          </p:cNvPr>
          <p:cNvSpPr/>
          <p:nvPr/>
        </p:nvSpPr>
        <p:spPr>
          <a:xfrm>
            <a:off x="6414183" y="5592667"/>
            <a:ext cx="4408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https://www.jetbrains.com/webstorm/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09980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AA433-0D21-44C3-947D-6CE82C5A2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3EC581-C686-4539-B7AB-B1D9B40A3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AB26-786A-422A-9D7A-C9AD6B7940AE}" type="slidenum">
              <a:rPr lang="ja-JP" altLang="en-US" smtClean="0"/>
              <a:t>4</a:t>
            </a:fld>
            <a:endParaRPr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EE4044-D116-4AE7-A8AF-3D06E7C757AC}"/>
              </a:ext>
            </a:extLst>
          </p:cNvPr>
          <p:cNvSpPr txBox="1"/>
          <p:nvPr/>
        </p:nvSpPr>
        <p:spPr>
          <a:xfrm>
            <a:off x="1011936" y="1365504"/>
            <a:ext cx="100218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Node.js, proceed by following the instruction. It may pop a terminal window for installing additional tools. In that case, “type any key to continue”.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Webstorm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45AF9D-9DE4-4D46-927D-D2E14EDC2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053" y="2693045"/>
            <a:ext cx="4713947" cy="38701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8875D2-06E2-4FA6-A2E7-B01D39E67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850" y="2688943"/>
            <a:ext cx="4933994" cy="38742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846EB7-0259-4473-9D3D-E2048E0E83DA}"/>
              </a:ext>
            </a:extLst>
          </p:cNvPr>
          <p:cNvSpPr/>
          <p:nvPr/>
        </p:nvSpPr>
        <p:spPr>
          <a:xfrm>
            <a:off x="9034272" y="4324760"/>
            <a:ext cx="731520" cy="707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188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6CD57-430B-4A26-913F-A1FCD0D22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 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491E4-FA3E-4184-96ED-D4AD9F23B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AB26-786A-422A-9D7A-C9AD6B7940AE}" type="slidenum">
              <a:rPr lang="ja-JP" altLang="en-US" smtClean="0"/>
              <a:t>5</a:t>
            </a:fld>
            <a:endParaRPr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6197E7-FF6D-453F-BA13-6EE804248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65126"/>
            <a:ext cx="5466141" cy="61277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5F6E41-3239-4A29-8071-D1D57E7EA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41" y="1989610"/>
            <a:ext cx="5315264" cy="450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52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5D56A-96CF-449A-BF8E-0E4331658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React.js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60B41-8E83-40D9-A74B-1F5988598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5333"/>
            <a:ext cx="9732264" cy="5407316"/>
          </a:xfrm>
        </p:spPr>
        <p:txBody>
          <a:bodyPr/>
          <a:lstStyle/>
          <a:p>
            <a:r>
              <a:rPr lang="en-US" dirty="0"/>
              <a:t>React is an opensource JavaScript library for building user interfaces contributed by </a:t>
            </a:r>
            <a:r>
              <a:rPr lang="en-US" dirty="0" err="1"/>
              <a:t>facebook</a:t>
            </a:r>
            <a:r>
              <a:rPr lang="en-US" dirty="0"/>
              <a:t>.</a:t>
            </a:r>
          </a:p>
          <a:p>
            <a:r>
              <a:rPr lang="en-US" dirty="0"/>
              <a:t>Preliminaries:</a:t>
            </a:r>
          </a:p>
          <a:p>
            <a:pPr lvl="1"/>
            <a:r>
              <a:rPr lang="en-US" sz="2400" dirty="0"/>
              <a:t>JSX: a syntax for defining HTML element in JS, e.g.,</a:t>
            </a:r>
          </a:p>
          <a:p>
            <a:pPr marL="457200" lvl="1" indent="0" algn="ctr">
              <a:buNone/>
            </a:pPr>
            <a:r>
              <a:rPr lang="en-US" sz="2400" dirty="0">
                <a:solidFill>
                  <a:srgbClr val="00B050"/>
                </a:solidFill>
              </a:rPr>
              <a:t>const element = &lt;h1&gt;Hello, world!&lt;/h1&gt;;</a:t>
            </a:r>
          </a:p>
          <a:p>
            <a:pPr lvl="1"/>
            <a:r>
              <a:rPr lang="en-US" sz="2400" dirty="0"/>
              <a:t>Embedding expressions in JSX</a:t>
            </a:r>
          </a:p>
          <a:p>
            <a:pPr marL="457200" lvl="1" indent="0" algn="ctr">
              <a:buNone/>
            </a:pPr>
            <a:r>
              <a:rPr lang="en-US" sz="2400" dirty="0">
                <a:solidFill>
                  <a:srgbClr val="00B050"/>
                </a:solidFill>
              </a:rPr>
              <a:t>const element = &lt;h1&gt;Hello, </a:t>
            </a:r>
            <a:r>
              <a:rPr lang="en-US" sz="2400" dirty="0">
                <a:solidFill>
                  <a:srgbClr val="FF0000"/>
                </a:solidFill>
              </a:rPr>
              <a:t>{name}</a:t>
            </a:r>
            <a:r>
              <a:rPr lang="en-US" sz="2400" dirty="0">
                <a:solidFill>
                  <a:srgbClr val="00B050"/>
                </a:solidFill>
              </a:rPr>
              <a:t>!&lt;/h1&gt;;</a:t>
            </a:r>
          </a:p>
          <a:p>
            <a:pPr marL="457200" lvl="1" indent="0">
              <a:buNone/>
            </a:pPr>
            <a:r>
              <a:rPr lang="en-US" sz="2400" dirty="0"/>
              <a:t>   where name is a JS variable.</a:t>
            </a:r>
          </a:p>
          <a:p>
            <a:pPr lvl="1"/>
            <a:r>
              <a:rPr lang="en-US" sz="2400" dirty="0"/>
              <a:t>In Session1\ directory, run “</a:t>
            </a:r>
            <a:r>
              <a:rPr lang="en-US" sz="2400" dirty="0" err="1"/>
              <a:t>npx</a:t>
            </a:r>
            <a:r>
              <a:rPr lang="en-US" sz="2400" dirty="0"/>
              <a:t> create-react-app 2_react.js”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93219-502E-4176-B5AD-425FFEBD5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AB26-786A-422A-9D7A-C9AD6B7940AE}" type="slidenum">
              <a:rPr lang="ja-JP" altLang="en-US" smtClean="0"/>
              <a:t>6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6818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76EB1-0F64-466B-A4F1-71C3680F8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React.js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FE3D2-1233-4281-BDEB-CE17491FC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5872"/>
            <a:ext cx="10515600" cy="5407316"/>
          </a:xfrm>
        </p:spPr>
        <p:txBody>
          <a:bodyPr/>
          <a:lstStyle/>
          <a:p>
            <a:r>
              <a:rPr lang="en-US" dirty="0"/>
              <a:t>Open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E02C4-ACC8-4987-9E7A-1E9510AD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AB26-786A-422A-9D7A-C9AD6B7940AE}" type="slidenum">
              <a:rPr lang="ja-JP" altLang="en-US" smtClean="0"/>
              <a:t>7</a:t>
            </a:fld>
            <a:endParaRPr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A58C87-4391-439F-89DD-DA709A879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289" y="1701249"/>
            <a:ext cx="4052888" cy="48619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111CD2-D6D0-48E9-8181-FD18DC2A2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575"/>
          <a:stretch/>
        </p:blipFill>
        <p:spPr>
          <a:xfrm>
            <a:off x="6552397" y="506010"/>
            <a:ext cx="4052889" cy="1143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EE2376-E8AA-40C4-9B93-F871D14EC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865" y="1925757"/>
            <a:ext cx="5520935" cy="463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171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F63CD-3EF8-4C19-B37C-CB5794ABB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React.js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9E411-41B5-47FD-8702-76603F09F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AB26-786A-422A-9D7A-C9AD6B7940AE}" type="slidenum">
              <a:rPr lang="ja-JP" altLang="en-US" smtClean="0"/>
              <a:t>8</a:t>
            </a:fld>
            <a:endParaRPr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597BA3-2A6D-47E3-B8EA-1A2EF8C86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47824"/>
            <a:ext cx="4611102" cy="54153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6DA05B-24B9-47CA-B192-ADA5304D5F0C}"/>
              </a:ext>
            </a:extLst>
          </p:cNvPr>
          <p:cNvSpPr/>
          <p:nvPr/>
        </p:nvSpPr>
        <p:spPr>
          <a:xfrm>
            <a:off x="1041894" y="4925568"/>
            <a:ext cx="4164090" cy="2542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118287-2146-4D24-B170-2C21C653B700}"/>
              </a:ext>
            </a:extLst>
          </p:cNvPr>
          <p:cNvSpPr/>
          <p:nvPr/>
        </p:nvSpPr>
        <p:spPr>
          <a:xfrm>
            <a:off x="1024128" y="1950721"/>
            <a:ext cx="4181856" cy="24262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B891AA-A813-49F9-A821-A59B767E6DE7}"/>
              </a:ext>
            </a:extLst>
          </p:cNvPr>
          <p:cNvSpPr txBox="1"/>
          <p:nvPr/>
        </p:nvSpPr>
        <p:spPr>
          <a:xfrm>
            <a:off x="3437622" y="2127504"/>
            <a:ext cx="4023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203B2AF-DBEA-4372-818D-B0B5BB07EF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036"/>
          <a:stretch/>
        </p:blipFill>
        <p:spPr>
          <a:xfrm>
            <a:off x="5879919" y="1147824"/>
            <a:ext cx="5270187" cy="541536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9569523-76C5-496B-AF89-2659B3091E49}"/>
              </a:ext>
            </a:extLst>
          </p:cNvPr>
          <p:cNvSpPr/>
          <p:nvPr/>
        </p:nvSpPr>
        <p:spPr>
          <a:xfrm>
            <a:off x="6504432" y="2816353"/>
            <a:ext cx="4529328" cy="13797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50DA18-00B9-4AEE-A9EC-18FF4ABCF5D4}"/>
              </a:ext>
            </a:extLst>
          </p:cNvPr>
          <p:cNvSpPr txBox="1"/>
          <p:nvPr/>
        </p:nvSpPr>
        <p:spPr>
          <a:xfrm>
            <a:off x="10165602" y="2861883"/>
            <a:ext cx="984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DCA93AA-2F26-417B-AF4A-9B6F70A08DE3}"/>
              </a:ext>
            </a:extLst>
          </p:cNvPr>
          <p:cNvCxnSpPr/>
          <p:nvPr/>
        </p:nvCxnSpPr>
        <p:spPr>
          <a:xfrm>
            <a:off x="6937248" y="3476816"/>
            <a:ext cx="69494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BD14972-FFA0-45D1-820B-B9C8209DE6A2}"/>
              </a:ext>
            </a:extLst>
          </p:cNvPr>
          <p:cNvCxnSpPr>
            <a:cxnSpLocks/>
          </p:cNvCxnSpPr>
          <p:nvPr/>
        </p:nvCxnSpPr>
        <p:spPr>
          <a:xfrm>
            <a:off x="6589776" y="2376327"/>
            <a:ext cx="217932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65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F63CD-3EF8-4C19-B37C-CB5794ABB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React.js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9E411-41B5-47FD-8702-76603F09F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AB26-786A-422A-9D7A-C9AD6B7940AE}" type="slidenum">
              <a:rPr lang="ja-JP" altLang="en-US" smtClean="0"/>
              <a:t>9</a:t>
            </a:fld>
            <a:endParaRPr lang="ja-JP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AE478D-4BA9-412B-A638-8F53212C5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74" y="1072678"/>
            <a:ext cx="5630418" cy="56730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CC54EE-D51D-4A58-A42D-7B39A8817268}"/>
              </a:ext>
            </a:extLst>
          </p:cNvPr>
          <p:cNvSpPr/>
          <p:nvPr/>
        </p:nvSpPr>
        <p:spPr>
          <a:xfrm>
            <a:off x="653034" y="2201920"/>
            <a:ext cx="5038840" cy="38892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1201AD-5980-415A-AFA1-E8BC8916D860}"/>
              </a:ext>
            </a:extLst>
          </p:cNvPr>
          <p:cNvSpPr txBox="1"/>
          <p:nvPr/>
        </p:nvSpPr>
        <p:spPr>
          <a:xfrm>
            <a:off x="4707370" y="2201920"/>
            <a:ext cx="984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D81543-47F2-4AE1-827C-033DE31D8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7579" y="148648"/>
            <a:ext cx="5289308" cy="659710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9208EC-032B-4D95-9E51-917FDA342177}"/>
              </a:ext>
            </a:extLst>
          </p:cNvPr>
          <p:cNvCxnSpPr/>
          <p:nvPr/>
        </p:nvCxnSpPr>
        <p:spPr>
          <a:xfrm>
            <a:off x="434074" y="1975104"/>
            <a:ext cx="146304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C75934-19BD-42E0-B500-5C74C7FC633A}"/>
              </a:ext>
            </a:extLst>
          </p:cNvPr>
          <p:cNvCxnSpPr>
            <a:cxnSpLocks/>
          </p:cNvCxnSpPr>
          <p:nvPr/>
        </p:nvCxnSpPr>
        <p:spPr>
          <a:xfrm>
            <a:off x="7292074" y="1347216"/>
            <a:ext cx="253467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quals 14">
            <a:extLst>
              <a:ext uri="{FF2B5EF4-FFF2-40B4-BE49-F238E27FC236}">
                <a16:creationId xmlns:a16="http://schemas.microsoft.com/office/drawing/2014/main" id="{24A33D9E-03DB-4587-B57B-F7A7F963C6BD}"/>
              </a:ext>
            </a:extLst>
          </p:cNvPr>
          <p:cNvSpPr/>
          <p:nvPr/>
        </p:nvSpPr>
        <p:spPr>
          <a:xfrm>
            <a:off x="6089523" y="2935817"/>
            <a:ext cx="573024" cy="1022764"/>
          </a:xfrm>
          <a:prstGeom prst="mathEqual">
            <a:avLst>
              <a:gd name="adj1" fmla="val 11247"/>
              <a:gd name="adj2" fmla="val 1176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C17B3D5-1552-455F-A70A-87E49322593D}"/>
              </a:ext>
            </a:extLst>
          </p:cNvPr>
          <p:cNvCxnSpPr/>
          <p:nvPr/>
        </p:nvCxnSpPr>
        <p:spPr>
          <a:xfrm>
            <a:off x="8222225" y="1555955"/>
            <a:ext cx="54569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961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umni_template</Template>
  <TotalTime>279</TotalTime>
  <Words>437</Words>
  <Application>Microsoft Office PowerPoint</Application>
  <PresentationFormat>Widescreen</PresentationFormat>
  <Paragraphs>78</Paragraphs>
  <Slides>12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游ゴシック</vt:lpstr>
      <vt:lpstr>游ゴシック Light</vt:lpstr>
      <vt:lpstr>Arial</vt:lpstr>
      <vt:lpstr>Calibri</vt:lpstr>
      <vt:lpstr>Office テーマ</vt:lpstr>
      <vt:lpstr>Web-based interactive visualization</vt:lpstr>
      <vt:lpstr>Introduction</vt:lpstr>
      <vt:lpstr>Preparation</vt:lpstr>
      <vt:lpstr>Preparation</vt:lpstr>
      <vt:lpstr>JS Syntax</vt:lpstr>
      <vt:lpstr>React.js </vt:lpstr>
      <vt:lpstr>React.js</vt:lpstr>
      <vt:lpstr>React.js</vt:lpstr>
      <vt:lpstr>React.js</vt:lpstr>
      <vt:lpstr>React.js</vt:lpstr>
      <vt:lpstr>Deck.gl</vt:lpstr>
      <vt:lpstr>Deck.gl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Takahiro Yabe</dc:creator>
  <cp:lastModifiedBy>Zengxiang Lei</cp:lastModifiedBy>
  <cp:revision>91</cp:revision>
  <dcterms:created xsi:type="dcterms:W3CDTF">2019-06-25T03:47:52Z</dcterms:created>
  <dcterms:modified xsi:type="dcterms:W3CDTF">2021-01-23T14:43:44Z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1033-11.1.0.8392</vt:lpwstr>
  </property>
</Properties>
</file>